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51BF"/>
    <a:srgbClr val="DB3D59"/>
    <a:srgbClr val="F19233"/>
    <a:srgbClr val="48A1B0"/>
    <a:srgbClr val="601627"/>
    <a:srgbClr val="68297A"/>
    <a:srgbClr val="658740"/>
    <a:srgbClr val="45A9E0"/>
    <a:srgbClr val="E63E42"/>
    <a:srgbClr val="95C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>
      <p:cViewPr varScale="1">
        <p:scale>
          <a:sx n="90" d="100"/>
          <a:sy n="90" d="100"/>
        </p:scale>
        <p:origin x="23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F669C-DD2F-9347-A618-D38E4899FD5D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E04DE-5360-D247-A621-A271C1BF72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998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Hier komt de muziekbalk van het project te staan 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E04DE-5360-D247-A621-A271C1BF722C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1855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Hier komt de lesbrief, bijlages en materialen te staan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E04DE-5360-D247-A621-A271C1BF722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430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E99DF-C8EC-7522-7F1E-190D3FA2C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DAA3C0A-F601-0CC5-062B-4CE4F4DEA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532199-C314-07D5-10B1-9BF35F533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690CDC-C824-B55E-7F5B-551CB2AD2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2D257D-A98E-EDE8-3FE2-327BDE7C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393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3C6857-3303-408B-1F77-C1FA52B4B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9882E9D-2A83-6746-08BD-A53F2B84F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02A711-FC36-7667-DF16-F8BE14E13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2CF385-9021-18A9-8673-6F769923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E9B951-97A4-F532-87E7-902F7001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8162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A91C00B-F885-BADF-C7C3-2A789B82AB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EAA0EB6-E8F1-71CA-E461-7E2FB0F09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9DCB58-6778-937F-6B72-7888ED0A0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E686F8-EBE6-D09A-F8BB-55D30D3B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320008-1BC8-1B97-34C5-8A2C122BB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304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D7A01C-A637-CBFE-DC10-FCB2ADD61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6C100B-5CBA-5FD4-7D4B-4AD8208C0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B82108-D692-2582-815E-441416650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9A4DB7-0870-5A79-24E3-2ACCD3E44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AAB3DF5-55A5-2603-128E-7BC447B9A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6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B65BD8-668B-6B99-46D7-AF2B5E47E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B999CA8-949C-D70F-74B7-8E06E2205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66336A-567F-436A-56F5-011F2686A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CE9A81-2DDF-1EE1-AB47-1C6E47704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BD8E46-3ADF-AF71-CA7B-864BEF9E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183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6CE644-1C12-E16C-2DCA-19ACE4D4E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7454FC-D468-F50C-DF3F-5111438D11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31A3A46-D856-4B1A-6EFC-CA0EAB257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E4AEA2D-260F-B560-6BD7-B13D2D0CF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DC7901F-CCA7-A5D4-D638-3E0A33237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35B9042-DFE2-4720-BC6B-840F498D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94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DABEEE-46F3-BD5F-FE5D-FF9D9AA7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B619238-3AF4-ED19-D39E-E32E14E87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83D5BFE-25AD-738D-D382-9FF3475A9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A5A996C-2D2C-4324-10F7-B7E6FE0310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DDF15E0-C2A4-9211-3B4D-CF6CA07C9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BA4A762-0774-C791-64DE-19A50D140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7AB9691-6A0C-21F5-BED4-CC0E80A2B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175C1FA-90FB-C0B0-1761-2EE3A156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354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61B777-13AD-AA09-9649-5633EF69F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CB77CAD-C62F-01EC-BBBB-2B5F06564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02AEFB9-9D79-667B-9A2E-CF879C0D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E4C267C-DD13-493B-B1A2-255E795D7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5471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2B95ADA-0918-1144-74C4-AC57EEF60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89419D5-F534-4AE0-D914-6E80EB00D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42DF087-1869-8249-4813-AAFCD6F96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078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78ABF2-9270-094B-6D5A-5993A29C3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77DC35-DCDD-E280-01B0-DEF566222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CEC8677-5440-808A-9DC0-4C1B86C74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3D0CA55-1DC1-8959-CBDF-C3460EA43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8737255-63CD-3A8A-32DE-06EDAEB8C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D7EDC9-3717-DA2B-2231-E8BCA46C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2416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A6F90-FB89-7358-B3FB-4352E01A8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33AB897-AE29-82AA-1F6A-8E2F7A1DA8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520D9AF-7CF8-4955-3F11-3B2CE8290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8A72F63-D016-6EC6-036C-921B94200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18FD0E-A5E9-FB74-2600-5F3034DFF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86D6AF-63CA-FFBB-7B3B-1D8122818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06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04F791A-A3CB-DA6E-2067-0F99C308E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1640BA-4D88-B378-82D6-3F8CB9B08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83EB29-0A36-8BD7-116F-E8E5887E43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512F-B714-9C4F-A381-D6CCD91B547B}" type="datetimeFigureOut">
              <a:rPr lang="nl-NL" smtClean="0"/>
              <a:t>22-08-2025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122AB0-3C49-6F1B-4072-875C581BF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FE1AEC8-9FE1-66E0-A673-2E2FB807A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5B36D-B1C5-3348-BADC-220ACFC299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23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9" t="9011" r="56507" b="71712"/>
          <a:stretch/>
        </p:blipFill>
        <p:spPr>
          <a:xfrm>
            <a:off x="2881312" y="421482"/>
            <a:ext cx="5705475" cy="502795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32B8F4DB-1999-5D1F-C114-1A0663A15E64}"/>
              </a:ext>
            </a:extLst>
          </p:cNvPr>
          <p:cNvSpPr txBox="1"/>
          <p:nvPr/>
        </p:nvSpPr>
        <p:spPr>
          <a:xfrm>
            <a:off x="1084485" y="5913298"/>
            <a:ext cx="10569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Muziek als vertrekpunt voor leerplezier en vakoverstijgend onderwijs</a:t>
            </a:r>
            <a:r>
              <a:rPr lang="nl-NL" sz="2800" b="1" dirty="0">
                <a:effectLst/>
              </a:rPr>
              <a:t> </a:t>
            </a:r>
            <a:endParaRPr lang="nl-NL" sz="2800" b="1" dirty="0"/>
          </a:p>
        </p:txBody>
      </p:sp>
    </p:spTree>
    <p:extLst>
      <p:ext uri="{BB962C8B-B14F-4D97-AF65-F5344CB8AC3E}">
        <p14:creationId xmlns:p14="http://schemas.microsoft.com/office/powerpoint/2010/main" val="3844033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9" t="9011" r="56507" b="71712"/>
          <a:stretch/>
        </p:blipFill>
        <p:spPr>
          <a:xfrm>
            <a:off x="9910764" y="4729163"/>
            <a:ext cx="2131978" cy="187880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FAD424F-38DA-AB64-DEA8-EFC64CC40A36}"/>
              </a:ext>
            </a:extLst>
          </p:cNvPr>
          <p:cNvSpPr txBox="1"/>
          <p:nvPr/>
        </p:nvSpPr>
        <p:spPr>
          <a:xfrm>
            <a:off x="450594" y="667663"/>
            <a:ext cx="11592148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dirty="0">
                <a:solidFill>
                  <a:srgbClr val="E851BF"/>
                </a:solidFill>
                <a:latin typeface="Bodoni MT" panose="02070603080606020203" pitchFamily="18" charset="77"/>
              </a:rPr>
              <a:t>Groep 1-2:		De schat van de </a:t>
            </a:r>
            <a:r>
              <a:rPr lang="nl-NL" sz="4800" dirty="0" err="1">
                <a:solidFill>
                  <a:srgbClr val="E851BF"/>
                </a:solidFill>
                <a:latin typeface="Bodoni MT" panose="02070603080606020203" pitchFamily="18" charset="77"/>
              </a:rPr>
              <a:t>Alvermenkes</a:t>
            </a:r>
            <a:r>
              <a:rPr lang="nl-NL" sz="4800" dirty="0">
                <a:solidFill>
                  <a:srgbClr val="E851BF"/>
                </a:solidFill>
                <a:latin typeface="Bodoni MT" panose="02070603080606020203" pitchFamily="18" charset="77"/>
              </a:rPr>
              <a:t> </a:t>
            </a:r>
          </a:p>
          <a:p>
            <a:endParaRPr lang="nl-NL" sz="4800" dirty="0">
              <a:latin typeface="Bodoni MT" panose="02070603080606020203" pitchFamily="18" charset="77"/>
            </a:endParaRPr>
          </a:p>
          <a:p>
            <a:r>
              <a:rPr lang="nl-NL" sz="4800" dirty="0">
                <a:solidFill>
                  <a:srgbClr val="95C01F"/>
                </a:solidFill>
                <a:latin typeface="Bodoni MT" panose="02070603080606020203" pitchFamily="18" charset="77"/>
              </a:rPr>
              <a:t>Groep 3-4:		</a:t>
            </a:r>
            <a:r>
              <a:rPr lang="nl-NL" sz="4800" dirty="0" err="1">
                <a:solidFill>
                  <a:srgbClr val="95C01F"/>
                </a:solidFill>
                <a:latin typeface="Bodoni MT" panose="02070603080606020203" pitchFamily="18" charset="77"/>
              </a:rPr>
              <a:t>Pètsjke</a:t>
            </a:r>
            <a:r>
              <a:rPr lang="nl-NL" sz="4800" dirty="0">
                <a:solidFill>
                  <a:srgbClr val="95C01F"/>
                </a:solidFill>
                <a:latin typeface="Bodoni MT" panose="02070603080606020203" pitchFamily="18" charset="77"/>
              </a:rPr>
              <a:t> </a:t>
            </a:r>
            <a:r>
              <a:rPr lang="nl-NL" sz="4800" dirty="0" err="1">
                <a:solidFill>
                  <a:srgbClr val="95C01F"/>
                </a:solidFill>
                <a:latin typeface="Bodoni MT" panose="02070603080606020203" pitchFamily="18" charset="77"/>
              </a:rPr>
              <a:t>aaf</a:t>
            </a:r>
            <a:endParaRPr lang="nl-NL" sz="4800" dirty="0">
              <a:solidFill>
                <a:srgbClr val="95C01F"/>
              </a:solidFill>
              <a:latin typeface="Bodoni MT" panose="02070603080606020203" pitchFamily="18" charset="77"/>
            </a:endParaRPr>
          </a:p>
          <a:p>
            <a:endParaRPr lang="nl-NL" sz="4800" dirty="0">
              <a:latin typeface="Bodoni MT" panose="02070603080606020203" pitchFamily="18" charset="77"/>
            </a:endParaRPr>
          </a:p>
          <a:p>
            <a:r>
              <a:rPr lang="nl-NL" sz="4800" dirty="0">
                <a:solidFill>
                  <a:srgbClr val="45A9E0"/>
                </a:solidFill>
                <a:latin typeface="Bodoni MT" panose="02070603080606020203" pitchFamily="18" charset="77"/>
              </a:rPr>
              <a:t>Groep 5-6: 	Helden van de </a:t>
            </a:r>
            <a:r>
              <a:rPr lang="nl-NL" sz="4800" dirty="0" err="1">
                <a:solidFill>
                  <a:srgbClr val="45A9E0"/>
                </a:solidFill>
                <a:latin typeface="Bodoni MT" panose="02070603080606020203" pitchFamily="18" charset="77"/>
              </a:rPr>
              <a:t>Gouje</a:t>
            </a:r>
            <a:r>
              <a:rPr lang="nl-NL" sz="4800" dirty="0">
                <a:solidFill>
                  <a:srgbClr val="45A9E0"/>
                </a:solidFill>
                <a:latin typeface="Bodoni MT" panose="02070603080606020203" pitchFamily="18" charset="77"/>
              </a:rPr>
              <a:t> </a:t>
            </a:r>
            <a:r>
              <a:rPr lang="nl-NL" sz="4800" dirty="0" err="1">
                <a:solidFill>
                  <a:srgbClr val="45A9E0"/>
                </a:solidFill>
                <a:latin typeface="Bodoni MT" panose="02070603080606020203" pitchFamily="18" charset="77"/>
              </a:rPr>
              <a:t>Brök</a:t>
            </a:r>
            <a:endParaRPr lang="nl-NL" sz="4800" dirty="0">
              <a:solidFill>
                <a:srgbClr val="45A9E0"/>
              </a:solidFill>
              <a:latin typeface="Bodoni MT" panose="02070603080606020203" pitchFamily="18" charset="77"/>
            </a:endParaRPr>
          </a:p>
          <a:p>
            <a:endParaRPr lang="nl-NL" sz="4800" dirty="0">
              <a:latin typeface="Bodoni MT" panose="02070603080606020203" pitchFamily="18" charset="77"/>
            </a:endParaRPr>
          </a:p>
          <a:p>
            <a:r>
              <a:rPr lang="nl-NL" sz="4800" dirty="0">
                <a:solidFill>
                  <a:srgbClr val="F19233"/>
                </a:solidFill>
                <a:latin typeface="Bodoni MT" panose="02070603080606020203" pitchFamily="18" charset="77"/>
              </a:rPr>
              <a:t>Groep 7-8:		Mijn </a:t>
            </a:r>
            <a:r>
              <a:rPr lang="nl-NL" sz="4800" dirty="0" err="1">
                <a:solidFill>
                  <a:srgbClr val="F19233"/>
                </a:solidFill>
                <a:latin typeface="Bodoni MT" panose="02070603080606020203" pitchFamily="18" charset="77"/>
              </a:rPr>
              <a:t>Touverkol</a:t>
            </a:r>
            <a:r>
              <a:rPr lang="nl-NL" sz="4800" dirty="0">
                <a:solidFill>
                  <a:srgbClr val="F19233"/>
                </a:solidFill>
                <a:latin typeface="Bodoni MT" panose="02070603080606020203" pitchFamily="18" charset="77"/>
              </a:rPr>
              <a:t> beat</a:t>
            </a:r>
          </a:p>
        </p:txBody>
      </p:sp>
    </p:spTree>
    <p:extLst>
      <p:ext uri="{BB962C8B-B14F-4D97-AF65-F5344CB8AC3E}">
        <p14:creationId xmlns:p14="http://schemas.microsoft.com/office/powerpoint/2010/main" val="686557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49" t="9011" r="56507" b="71712"/>
          <a:stretch/>
        </p:blipFill>
        <p:spPr>
          <a:xfrm>
            <a:off x="9910764" y="4729163"/>
            <a:ext cx="2131978" cy="187880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FAD424F-38DA-AB64-DEA8-EFC64CC40A36}"/>
              </a:ext>
            </a:extLst>
          </p:cNvPr>
          <p:cNvSpPr txBox="1"/>
          <p:nvPr/>
        </p:nvSpPr>
        <p:spPr>
          <a:xfrm>
            <a:off x="2303121" y="399160"/>
            <a:ext cx="789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dirty="0">
                <a:solidFill>
                  <a:srgbClr val="E851BF"/>
                </a:solidFill>
                <a:latin typeface="Bodoni MT" panose="02070603080606020203" pitchFamily="18" charset="77"/>
              </a:rPr>
              <a:t>De schat van de </a:t>
            </a:r>
            <a:r>
              <a:rPr lang="nl-NL" sz="4800" dirty="0" err="1">
                <a:solidFill>
                  <a:srgbClr val="E851BF"/>
                </a:solidFill>
                <a:latin typeface="Bodoni MT" panose="02070603080606020203" pitchFamily="18" charset="77"/>
              </a:rPr>
              <a:t>Alvermenkes</a:t>
            </a:r>
            <a:r>
              <a:rPr lang="nl-NL" sz="4800" dirty="0">
                <a:solidFill>
                  <a:srgbClr val="E851BF"/>
                </a:solidFill>
                <a:latin typeface="Bodoni MT" panose="02070603080606020203" pitchFamily="18" charset="77"/>
              </a:rPr>
              <a:t> </a:t>
            </a:r>
          </a:p>
        </p:txBody>
      </p:sp>
      <p:pic>
        <p:nvPicPr>
          <p:cNvPr id="7" name="Afbeelding 6" descr="Afbeelding met tekst, papier, Papierprodcut, Afdrukken&#10;&#10;Automatisch gegenereerde beschrijving">
            <a:extLst>
              <a:ext uri="{FF2B5EF4-FFF2-40B4-BE49-F238E27FC236}">
                <a16:creationId xmlns:a16="http://schemas.microsoft.com/office/drawing/2014/main" id="{B3E1198D-09F3-DC1B-D0E3-767706B012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7185" t="8124" r="12742" b="4370"/>
          <a:stretch/>
        </p:blipFill>
        <p:spPr>
          <a:xfrm rot="5400000">
            <a:off x="136930" y="1742670"/>
            <a:ext cx="4332382" cy="4057601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F04C576-6CE2-03E8-C34E-9FFAEF7F6C28}"/>
              </a:ext>
            </a:extLst>
          </p:cNvPr>
          <p:cNvSpPr txBox="1"/>
          <p:nvPr/>
        </p:nvSpPr>
        <p:spPr>
          <a:xfrm>
            <a:off x="274320" y="6075277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Bodoni MT" panose="02070603080606020203" pitchFamily="18" charset="77"/>
              </a:rPr>
              <a:t>Lesbrief</a:t>
            </a:r>
          </a:p>
        </p:txBody>
      </p:sp>
      <p:pic>
        <p:nvPicPr>
          <p:cNvPr id="10" name="Afbeelding 9" descr="Afbeelding met overdekt, muur, houten, doos&#10;&#10;Automatisch gegenereerde beschrijving">
            <a:extLst>
              <a:ext uri="{FF2B5EF4-FFF2-40B4-BE49-F238E27FC236}">
                <a16:creationId xmlns:a16="http://schemas.microsoft.com/office/drawing/2014/main" id="{95E85F5C-49F7-B940-E4F1-4B04B286E8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892" r="13420"/>
          <a:stretch/>
        </p:blipFill>
        <p:spPr>
          <a:xfrm rot="5400000">
            <a:off x="5001518" y="2050758"/>
            <a:ext cx="3289465" cy="3441424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CE966754-D79A-D111-85C4-8CFBE1710C19}"/>
              </a:ext>
            </a:extLst>
          </p:cNvPr>
          <p:cNvSpPr txBox="1"/>
          <p:nvPr/>
        </p:nvSpPr>
        <p:spPr>
          <a:xfrm>
            <a:off x="4925538" y="5568330"/>
            <a:ext cx="1278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Bodoni MT" panose="02070603080606020203" pitchFamily="18" charset="77"/>
              </a:rPr>
              <a:t>Materialen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27F7CC5-3101-9E73-28C6-33C16C133C2B}"/>
              </a:ext>
            </a:extLst>
          </p:cNvPr>
          <p:cNvSpPr txBox="1"/>
          <p:nvPr/>
        </p:nvSpPr>
        <p:spPr>
          <a:xfrm>
            <a:off x="8957298" y="4359831"/>
            <a:ext cx="953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Bodoni MT" panose="02070603080606020203" pitchFamily="18" charset="77"/>
              </a:rPr>
              <a:t>Bijlages</a:t>
            </a:r>
          </a:p>
        </p:txBody>
      </p:sp>
      <p:pic>
        <p:nvPicPr>
          <p:cNvPr id="14" name="Afbeelding 13" descr="Afbeelding met tekst, grafische vormgeving, tekenfilm, boek&#10;&#10;Automatisch gegenereerde beschrijving">
            <a:extLst>
              <a:ext uri="{FF2B5EF4-FFF2-40B4-BE49-F238E27FC236}">
                <a16:creationId xmlns:a16="http://schemas.microsoft.com/office/drawing/2014/main" id="{2A7B79AC-7C6C-9CC7-22B9-2C3753B23F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413" r="13420"/>
          <a:stretch/>
        </p:blipFill>
        <p:spPr>
          <a:xfrm rot="5400000">
            <a:off x="8955666" y="2129081"/>
            <a:ext cx="2111429" cy="210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14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uziekpapier - GitaarvanHout">
            <a:extLst>
              <a:ext uri="{FF2B5EF4-FFF2-40B4-BE49-F238E27FC236}">
                <a16:creationId xmlns:a16="http://schemas.microsoft.com/office/drawing/2014/main" id="{C7B6143F-84B6-387F-DE6D-2F0E877D5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3"/>
          <a:stretch/>
        </p:blipFill>
        <p:spPr bwMode="auto">
          <a:xfrm>
            <a:off x="5405893" y="489857"/>
            <a:ext cx="4711818" cy="587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17194ED-465D-C26D-5DDE-F3011C9EB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412750"/>
            <a:ext cx="4372023" cy="61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59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9" t="9011" r="56507" b="71712"/>
          <a:stretch/>
        </p:blipFill>
        <p:spPr>
          <a:xfrm>
            <a:off x="2667000" y="407194"/>
            <a:ext cx="6857999" cy="604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45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9" t="9011" r="56507" b="71712"/>
          <a:stretch/>
        </p:blipFill>
        <p:spPr>
          <a:xfrm>
            <a:off x="9910764" y="4729163"/>
            <a:ext cx="2131978" cy="187880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33AF6661-1F12-DDE7-9BEE-F9BDAE2BDBFC}"/>
              </a:ext>
            </a:extLst>
          </p:cNvPr>
          <p:cNvSpPr txBox="1"/>
          <p:nvPr/>
        </p:nvSpPr>
        <p:spPr>
          <a:xfrm>
            <a:off x="2254893" y="1261460"/>
            <a:ext cx="8608832" cy="3613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8000" dirty="0">
                <a:solidFill>
                  <a:srgbClr val="E63E42"/>
                </a:solidFill>
                <a:latin typeface="Bodoni MT" panose="020F0502020204030204" pitchFamily="34" charset="0"/>
              </a:rPr>
              <a:t>Muziek</a:t>
            </a:r>
            <a:r>
              <a:rPr lang="nl-NL" sz="8000" dirty="0">
                <a:latin typeface="Bodoni MT" panose="020F0502020204030204" pitchFamily="34" charset="0"/>
              </a:rPr>
              <a:t> = </a:t>
            </a:r>
            <a:r>
              <a:rPr lang="nl-NL" sz="8000" dirty="0">
                <a:solidFill>
                  <a:srgbClr val="45A9E0"/>
                </a:solidFill>
                <a:latin typeface="Bodoni MT" panose="020F0502020204030204" pitchFamily="34" charset="0"/>
              </a:rPr>
              <a:t>expressie</a:t>
            </a:r>
            <a:r>
              <a:rPr lang="nl-NL" sz="8000" dirty="0">
                <a:latin typeface="Bodoni MT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nl-NL" sz="8000" dirty="0">
                <a:solidFill>
                  <a:srgbClr val="95C01F"/>
                </a:solidFill>
                <a:latin typeface="Bodoni MT" panose="020F0502020204030204" pitchFamily="34" charset="0"/>
              </a:rPr>
              <a:t>Muziek</a:t>
            </a:r>
            <a:r>
              <a:rPr lang="nl-NL" sz="8000" dirty="0">
                <a:latin typeface="Bodoni MT" panose="020F0502020204030204" pitchFamily="34" charset="0"/>
              </a:rPr>
              <a:t> = </a:t>
            </a:r>
            <a:r>
              <a:rPr lang="nl-NL" sz="8000" dirty="0">
                <a:solidFill>
                  <a:srgbClr val="F19233"/>
                </a:solidFill>
                <a:latin typeface="Bodoni MT" panose="020F0502020204030204" pitchFamily="34" charset="0"/>
              </a:rPr>
              <a:t>taal </a:t>
            </a:r>
          </a:p>
        </p:txBody>
      </p:sp>
    </p:spTree>
    <p:extLst>
      <p:ext uri="{BB962C8B-B14F-4D97-AF65-F5344CB8AC3E}">
        <p14:creationId xmlns:p14="http://schemas.microsoft.com/office/powerpoint/2010/main" val="3095078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9" t="9011" r="56507" b="71712"/>
          <a:stretch/>
        </p:blipFill>
        <p:spPr>
          <a:xfrm>
            <a:off x="9910764" y="4729163"/>
            <a:ext cx="2131978" cy="187880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58E2829-9448-E315-1ED3-95A1C08C4364}"/>
              </a:ext>
            </a:extLst>
          </p:cNvPr>
          <p:cNvSpPr txBox="1"/>
          <p:nvPr/>
        </p:nvSpPr>
        <p:spPr>
          <a:xfrm>
            <a:off x="499495" y="333137"/>
            <a:ext cx="10322185" cy="652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De leerlijn muziek moet een gemakkelijke tool zijn die docenten </a:t>
            </a:r>
          </a:p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op een </a:t>
            </a:r>
            <a:r>
              <a:rPr lang="nl-NL" sz="2800" b="1" kern="100" dirty="0">
                <a:solidFill>
                  <a:srgbClr val="F19233"/>
                </a:solidFill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laagdrempelige</a:t>
            </a:r>
            <a:r>
              <a:rPr lang="nl-NL" sz="2800" b="1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manier en met </a:t>
            </a:r>
            <a:r>
              <a:rPr lang="nl-NL" sz="2800" b="1" kern="100" dirty="0">
                <a:solidFill>
                  <a:srgbClr val="95C01F"/>
                </a:solidFill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plezier</a:t>
            </a: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helpt </a:t>
            </a:r>
          </a:p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om muziekeducatie in hun klas te geven. </a:t>
            </a:r>
          </a:p>
          <a:p>
            <a:pPr>
              <a:lnSpc>
                <a:spcPts val="3860"/>
              </a:lnSpc>
            </a:pPr>
            <a:endParaRPr lang="nl-NL" sz="2800" kern="100" dirty="0">
              <a:effectLst/>
              <a:latin typeface="Bodoni MT" panose="020706030806060202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Door middel van de </a:t>
            </a:r>
            <a:r>
              <a:rPr lang="nl-NL" sz="2800" b="1" kern="100" dirty="0">
                <a:solidFill>
                  <a:srgbClr val="E63E42"/>
                </a:solidFill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visualisatie</a:t>
            </a: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op de </a:t>
            </a:r>
            <a:r>
              <a:rPr lang="nl-NL" sz="2800" b="1" kern="100" dirty="0">
                <a:solidFill>
                  <a:srgbClr val="45A9E0"/>
                </a:solidFill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notenbalk</a:t>
            </a: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wordt het </a:t>
            </a:r>
          </a:p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voor de docenten snel inzichtelijk hoe hun muziekeducatie eruitziet.</a:t>
            </a:r>
          </a:p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Zo kunnen ze ook bij collega’s kijken waar deze mee bezig zijn </a:t>
            </a:r>
          </a:p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en kunnen ze met elkaar een </a:t>
            </a:r>
            <a:r>
              <a:rPr lang="nl-NL" sz="2800" b="1" kern="100" dirty="0">
                <a:solidFill>
                  <a:srgbClr val="F19233"/>
                </a:solidFill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eigen pad</a:t>
            </a:r>
            <a:r>
              <a:rPr lang="nl-NL" sz="2800" kern="100" dirty="0">
                <a:solidFill>
                  <a:srgbClr val="F19233"/>
                </a:solidFill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uitstippelen. </a:t>
            </a:r>
          </a:p>
          <a:p>
            <a:pPr>
              <a:lnSpc>
                <a:spcPts val="3860"/>
              </a:lnSpc>
            </a:pPr>
            <a:endParaRPr lang="nl-NL" sz="2800" kern="100" dirty="0">
              <a:effectLst/>
              <a:latin typeface="Bodoni MT" panose="020706030806060202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Door de verbindingen met andere vakgebieden in de leerlijn</a:t>
            </a:r>
          </a:p>
          <a:p>
            <a:pPr>
              <a:lnSpc>
                <a:spcPts val="3860"/>
              </a:lnSpc>
            </a:pP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aan te duiden wordt </a:t>
            </a:r>
            <a:r>
              <a:rPr lang="nl-NL" sz="2800" b="1" kern="100" dirty="0">
                <a:solidFill>
                  <a:srgbClr val="45A9E0"/>
                </a:solidFill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vakoverstijgend</a:t>
            </a:r>
            <a:r>
              <a:rPr lang="nl-NL" sz="2800" kern="100" dirty="0">
                <a:effectLst/>
                <a:latin typeface="Bodoni MT" panose="020706030806060202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werken aangemoedigd. </a:t>
            </a:r>
          </a:p>
          <a:p>
            <a:endParaRPr lang="nl-NL" sz="2800" dirty="0">
              <a:latin typeface="Bodoni MT" panose="020706030806060202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71578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7CBE1912-54CF-CA19-8EDC-0828D18594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34" t="51198" r="12920" b="27313"/>
          <a:stretch/>
        </p:blipFill>
        <p:spPr>
          <a:xfrm>
            <a:off x="790576" y="828675"/>
            <a:ext cx="10558464" cy="4100513"/>
          </a:xfrm>
          <a:prstGeom prst="rect">
            <a:avLst/>
          </a:prstGeom>
        </p:spPr>
      </p:pic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9" t="9011" r="56507" b="71712"/>
          <a:stretch/>
        </p:blipFill>
        <p:spPr>
          <a:xfrm>
            <a:off x="9910764" y="4729163"/>
            <a:ext cx="2131978" cy="187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95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9" t="9011" r="56507" b="71712"/>
          <a:stretch/>
        </p:blipFill>
        <p:spPr>
          <a:xfrm>
            <a:off x="9910764" y="4729163"/>
            <a:ext cx="2131978" cy="1878806"/>
          </a:xfrm>
          <a:prstGeom prst="rect">
            <a:avLst/>
          </a:prstGeom>
        </p:spPr>
      </p:pic>
      <p:pic>
        <p:nvPicPr>
          <p:cNvPr id="6" name="Afbeelding 5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C0B6E87-5A44-090B-B4B9-2200E8759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15" t="77760" r="77406" b="12706"/>
          <a:stretch/>
        </p:blipFill>
        <p:spPr>
          <a:xfrm>
            <a:off x="443345" y="374072"/>
            <a:ext cx="1399309" cy="1981201"/>
          </a:xfrm>
          <a:prstGeom prst="rect">
            <a:avLst/>
          </a:prstGeom>
        </p:spPr>
      </p:pic>
      <p:pic>
        <p:nvPicPr>
          <p:cNvPr id="8" name="Afbeelding 7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9CC85931-F80C-C759-FAEA-1513FFAD6F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22" t="77760" r="67391" b="12706"/>
          <a:stretch/>
        </p:blipFill>
        <p:spPr>
          <a:xfrm>
            <a:off x="443345" y="2244435"/>
            <a:ext cx="1385455" cy="1981201"/>
          </a:xfrm>
          <a:prstGeom prst="rect">
            <a:avLst/>
          </a:prstGeom>
        </p:spPr>
      </p:pic>
      <p:pic>
        <p:nvPicPr>
          <p:cNvPr id="9" name="Afbeelding 8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4438C096-04A4-43A9-B51D-E2D4ED5F10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55" t="77760" r="56458" b="12706"/>
          <a:stretch/>
        </p:blipFill>
        <p:spPr>
          <a:xfrm>
            <a:off x="554180" y="4225636"/>
            <a:ext cx="1385456" cy="1981201"/>
          </a:xfrm>
          <a:prstGeom prst="rect">
            <a:avLst/>
          </a:prstGeom>
        </p:spPr>
      </p:pic>
      <p:pic>
        <p:nvPicPr>
          <p:cNvPr id="10" name="Afbeelding 9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8F5B446B-D4C8-85A6-B512-1AD7310F54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34" t="77760" r="45987" b="12706"/>
          <a:stretch/>
        </p:blipFill>
        <p:spPr>
          <a:xfrm>
            <a:off x="4286494" y="304801"/>
            <a:ext cx="1399309" cy="1981201"/>
          </a:xfrm>
          <a:prstGeom prst="rect">
            <a:avLst/>
          </a:prstGeom>
        </p:spPr>
      </p:pic>
      <p:pic>
        <p:nvPicPr>
          <p:cNvPr id="11" name="Afbeelding 10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982BD746-FDF9-C448-C6F9-9704A863BC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486" t="77760" r="35235" b="12706"/>
          <a:stretch/>
        </p:blipFill>
        <p:spPr>
          <a:xfrm>
            <a:off x="4272640" y="2286001"/>
            <a:ext cx="1399309" cy="1981201"/>
          </a:xfrm>
          <a:prstGeom prst="rect">
            <a:avLst/>
          </a:prstGeom>
        </p:spPr>
      </p:pic>
      <p:pic>
        <p:nvPicPr>
          <p:cNvPr id="12" name="Afbeelding 11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49FE9749-9F1D-802D-88EB-8905A67183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40" t="77760" r="24581" b="12706"/>
          <a:stretch/>
        </p:blipFill>
        <p:spPr>
          <a:xfrm>
            <a:off x="4293421" y="4267202"/>
            <a:ext cx="1399309" cy="1981201"/>
          </a:xfrm>
          <a:prstGeom prst="rect">
            <a:avLst/>
          </a:prstGeom>
        </p:spPr>
      </p:pic>
      <p:pic>
        <p:nvPicPr>
          <p:cNvPr id="13" name="Afbeelding 12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01106BE9-80E2-F8E7-0DB4-AA3860684F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015" t="77760" r="14706" b="12706"/>
          <a:stretch/>
        </p:blipFill>
        <p:spPr>
          <a:xfrm>
            <a:off x="9702539" y="1385145"/>
            <a:ext cx="1399309" cy="1981201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5D9DC1B9-559C-F584-5864-07D624E3E3B2}"/>
              </a:ext>
            </a:extLst>
          </p:cNvPr>
          <p:cNvSpPr txBox="1"/>
          <p:nvPr/>
        </p:nvSpPr>
        <p:spPr>
          <a:xfrm>
            <a:off x="9252266" y="3523064"/>
            <a:ext cx="2604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Bodoni MT" panose="02070603080606020203" pitchFamily="18" charset="77"/>
              </a:rPr>
              <a:t>Vakoverstijgend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73EA419-DA50-58DD-DB86-CC996D462218}"/>
              </a:ext>
            </a:extLst>
          </p:cNvPr>
          <p:cNvSpPr txBox="1"/>
          <p:nvPr/>
        </p:nvSpPr>
        <p:spPr>
          <a:xfrm>
            <a:off x="6073739" y="1385145"/>
            <a:ext cx="26046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Bodoni MT" panose="02070603080606020203" pitchFamily="18" charset="77"/>
              </a:rPr>
              <a:t>Muziek maken </a:t>
            </a: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r>
              <a:rPr lang="nl-NL" sz="2400" dirty="0">
                <a:latin typeface="Bodoni MT" panose="02070603080606020203" pitchFamily="18" charset="77"/>
              </a:rPr>
              <a:t>Lezen en noteren</a:t>
            </a: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r>
              <a:rPr lang="nl-NL" sz="2400" dirty="0">
                <a:latin typeface="Bodoni MT" panose="02070603080606020203" pitchFamily="18" charset="77"/>
              </a:rPr>
              <a:t>Componeren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81BD295-9BE7-93F6-8E98-41F2284F069D}"/>
              </a:ext>
            </a:extLst>
          </p:cNvPr>
          <p:cNvSpPr txBox="1"/>
          <p:nvPr/>
        </p:nvSpPr>
        <p:spPr>
          <a:xfrm>
            <a:off x="2020939" y="1385145"/>
            <a:ext cx="26046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Bodoni MT" panose="02070603080606020203" pitchFamily="18" charset="77"/>
              </a:rPr>
              <a:t>Luisteren</a:t>
            </a: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r>
              <a:rPr lang="nl-NL" sz="2400" dirty="0">
                <a:latin typeface="Bodoni MT" panose="02070603080606020203" pitchFamily="18" charset="77"/>
              </a:rPr>
              <a:t>Bewegen</a:t>
            </a: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endParaRPr lang="nl-NL" sz="2400" dirty="0">
              <a:latin typeface="Bodoni MT" panose="02070603080606020203" pitchFamily="18" charset="77"/>
            </a:endParaRPr>
          </a:p>
          <a:p>
            <a:r>
              <a:rPr lang="nl-NL" sz="2400" dirty="0">
                <a:latin typeface="Bodoni MT" panose="02070603080606020203" pitchFamily="18" charset="77"/>
              </a:rPr>
              <a:t>Zingen </a:t>
            </a:r>
          </a:p>
        </p:txBody>
      </p:sp>
    </p:spTree>
    <p:extLst>
      <p:ext uri="{BB962C8B-B14F-4D97-AF65-F5344CB8AC3E}">
        <p14:creationId xmlns:p14="http://schemas.microsoft.com/office/powerpoint/2010/main" val="348428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9" t="9011" r="56507" b="71712"/>
          <a:stretch/>
        </p:blipFill>
        <p:spPr>
          <a:xfrm>
            <a:off x="9910764" y="4729163"/>
            <a:ext cx="2131978" cy="187880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05BB2EA-0769-539C-A295-449C05797B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05" t="35454" r="7403" b="53536"/>
          <a:stretch/>
        </p:blipFill>
        <p:spPr>
          <a:xfrm>
            <a:off x="322836" y="1302327"/>
            <a:ext cx="11546327" cy="212667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8386D78-8998-6EC2-F9BA-407144D48446}"/>
              </a:ext>
            </a:extLst>
          </p:cNvPr>
          <p:cNvSpPr txBox="1"/>
          <p:nvPr/>
        </p:nvSpPr>
        <p:spPr>
          <a:xfrm>
            <a:off x="400337" y="3602028"/>
            <a:ext cx="118554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solidFill>
                  <a:srgbClr val="DB3D59"/>
                </a:solidFill>
                <a:latin typeface="Bodoni MT" panose="02070603080606020203" pitchFamily="18" charset="77"/>
              </a:rPr>
              <a:t>Beeldende</a:t>
            </a:r>
            <a:r>
              <a:rPr lang="nl-NL" sz="2800" dirty="0">
                <a:latin typeface="Bodoni MT" panose="02070603080606020203" pitchFamily="18" charset="77"/>
              </a:rPr>
              <a:t>      </a:t>
            </a:r>
            <a:r>
              <a:rPr lang="nl-NL" sz="2800" dirty="0">
                <a:solidFill>
                  <a:srgbClr val="48A1B0"/>
                </a:solidFill>
                <a:latin typeface="Bodoni MT" panose="02070603080606020203" pitchFamily="18" charset="77"/>
              </a:rPr>
              <a:t>Literatuur </a:t>
            </a:r>
            <a:r>
              <a:rPr lang="nl-NL" sz="2800" dirty="0">
                <a:latin typeface="Bodoni MT" panose="02070603080606020203" pitchFamily="18" charset="77"/>
              </a:rPr>
              <a:t>       </a:t>
            </a:r>
            <a:r>
              <a:rPr lang="nl-NL" sz="2800" dirty="0">
                <a:solidFill>
                  <a:srgbClr val="F19233"/>
                </a:solidFill>
                <a:latin typeface="Bodoni MT" panose="02070603080606020203" pitchFamily="18" charset="77"/>
              </a:rPr>
              <a:t> Film        </a:t>
            </a:r>
            <a:r>
              <a:rPr lang="nl-NL" sz="2800" dirty="0">
                <a:solidFill>
                  <a:srgbClr val="601627"/>
                </a:solidFill>
                <a:latin typeface="Bodoni MT" panose="02070603080606020203" pitchFamily="18" charset="77"/>
              </a:rPr>
              <a:t> Erfgoed         </a:t>
            </a:r>
            <a:r>
              <a:rPr lang="nl-NL" sz="2800" dirty="0">
                <a:solidFill>
                  <a:srgbClr val="68297A"/>
                </a:solidFill>
                <a:latin typeface="Bodoni MT" panose="02070603080606020203" pitchFamily="18" charset="77"/>
              </a:rPr>
              <a:t>Drama</a:t>
            </a:r>
            <a:r>
              <a:rPr lang="nl-NL" sz="2800" dirty="0">
                <a:latin typeface="Bodoni MT" panose="02070603080606020203" pitchFamily="18" charset="77"/>
              </a:rPr>
              <a:t>      </a:t>
            </a:r>
            <a:r>
              <a:rPr lang="nl-NL" sz="2800" dirty="0">
                <a:solidFill>
                  <a:srgbClr val="658740"/>
                </a:solidFill>
                <a:latin typeface="Bodoni MT" panose="02070603080606020203" pitchFamily="18" charset="77"/>
              </a:rPr>
              <a:t>Architectuur</a:t>
            </a:r>
            <a:r>
              <a:rPr lang="nl-NL" sz="2800" dirty="0">
                <a:latin typeface="Bodoni MT" panose="02070603080606020203" pitchFamily="18" charset="77"/>
              </a:rPr>
              <a:t> </a:t>
            </a:r>
          </a:p>
          <a:p>
            <a:r>
              <a:rPr lang="nl-NL" sz="2800" dirty="0">
                <a:latin typeface="Bodoni MT" panose="02070603080606020203" pitchFamily="18" charset="77"/>
              </a:rPr>
              <a:t>  </a:t>
            </a:r>
            <a:r>
              <a:rPr lang="nl-NL" sz="2800" dirty="0">
                <a:solidFill>
                  <a:srgbClr val="DB3D59"/>
                </a:solidFill>
                <a:latin typeface="Bodoni MT" panose="02070603080606020203" pitchFamily="18" charset="77"/>
              </a:rPr>
              <a:t>vorming</a:t>
            </a:r>
            <a:r>
              <a:rPr lang="nl-NL" sz="2800" dirty="0">
                <a:latin typeface="Bodoni MT" panose="02070603080606020203" pitchFamily="18" charset="77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554340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9" t="9011" r="56507" b="71712"/>
          <a:stretch/>
        </p:blipFill>
        <p:spPr>
          <a:xfrm>
            <a:off x="9910764" y="4729163"/>
            <a:ext cx="2131978" cy="1878806"/>
          </a:xfrm>
          <a:prstGeom prst="rect">
            <a:avLst/>
          </a:prstGeom>
        </p:spPr>
      </p:pic>
      <p:pic>
        <p:nvPicPr>
          <p:cNvPr id="1026" name="Picture 2" descr="De conceptkerndoelen Kunst en Cultuur zijn bekend - Cultuur &amp; School Utrecht">
            <a:extLst>
              <a:ext uri="{FF2B5EF4-FFF2-40B4-BE49-F238E27FC236}">
                <a16:creationId xmlns:a16="http://schemas.microsoft.com/office/drawing/2014/main" id="{1404B2D8-E995-8B6D-3309-F45EE9E38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07"/>
          <a:stretch/>
        </p:blipFill>
        <p:spPr bwMode="auto">
          <a:xfrm>
            <a:off x="678873" y="681854"/>
            <a:ext cx="8534399" cy="552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807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 kaarten op de stele worden uitgewaaierd. Kaarten voor het spel worden  door een waaier op tafel gelegd | Premium Foto">
            <a:extLst>
              <a:ext uri="{FF2B5EF4-FFF2-40B4-BE49-F238E27FC236}">
                <a16:creationId xmlns:a16="http://schemas.microsoft.com/office/drawing/2014/main" id="{9360BB61-99AA-673A-87A4-DA9CE584F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92" b="89688" l="9744" r="99840">
                        <a14:foregroundMark x1="89297" y1="27098" x2="99840" y2="33094"/>
                        <a14:foregroundMark x1="88658" y1="26619" x2="99840" y2="29017"/>
                        <a14:foregroundMark x1="39776" y1="55875" x2="43450" y2="63549"/>
                        <a14:foregroundMark x1="43450" y1="63549" x2="44249" y2="64029"/>
                        <a14:backgroundMark x1="41054" y1="41966" x2="40735" y2="43165"/>
                        <a14:backgroundMark x1="41853" y1="43645" x2="41534" y2="46283"/>
                        <a14:backgroundMark x1="43930" y1="44604" x2="43930" y2="44604"/>
                        <a14:backgroundMark x1="37700" y1="53717" x2="37700" y2="57818"/>
                        <a14:backgroundMark x1="40043" y1="63405" x2="41054" y2="66187"/>
                        <a14:backgroundMark x1="41054" y1="66187" x2="41853" y2="75779"/>
                        <a14:backgroundMark x1="41853" y1="75779" x2="46166" y2="79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8458" y="-278263"/>
            <a:ext cx="7354377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CCA2BC80-53C3-BC2A-7D6D-E859A169C720}"/>
              </a:ext>
            </a:extLst>
          </p:cNvPr>
          <p:cNvCxnSpPr/>
          <p:nvPr/>
        </p:nvCxnSpPr>
        <p:spPr>
          <a:xfrm>
            <a:off x="6405966" y="-278263"/>
            <a:ext cx="0" cy="7391985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43F785A7-E53A-515B-93D9-305376039172}"/>
              </a:ext>
            </a:extLst>
          </p:cNvPr>
          <p:cNvSpPr txBox="1"/>
          <p:nvPr/>
        </p:nvSpPr>
        <p:spPr>
          <a:xfrm>
            <a:off x="1193369" y="4837569"/>
            <a:ext cx="34832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dirty="0">
                <a:latin typeface="Bodoni MT" panose="02070603080606020203" pitchFamily="18" charset="77"/>
              </a:rPr>
              <a:t>Werkvormen</a:t>
            </a:r>
          </a:p>
        </p:txBody>
      </p:sp>
      <p:pic>
        <p:nvPicPr>
          <p:cNvPr id="2052" name="Picture 4" descr="Blank 4 Part Puzzle Chart Stock Illustrations – 69 Blank 4 Part Puzzle  Chart Stock Illustrations, Vectors &amp; Clipart - Dreamstime">
            <a:extLst>
              <a:ext uri="{FF2B5EF4-FFF2-40B4-BE49-F238E27FC236}">
                <a16:creationId xmlns:a16="http://schemas.microsoft.com/office/drawing/2014/main" id="{3196955E-F8E2-6F4C-1277-C0BA5B27C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899" y="269827"/>
            <a:ext cx="4567742" cy="456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349" t="9011" r="56507" b="71712"/>
          <a:stretch/>
        </p:blipFill>
        <p:spPr>
          <a:xfrm>
            <a:off x="5271102" y="4729163"/>
            <a:ext cx="2131978" cy="187880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5DB06F5-51CC-9DA8-1FA1-C5E8D20C0262}"/>
              </a:ext>
            </a:extLst>
          </p:cNvPr>
          <p:cNvSpPr txBox="1"/>
          <p:nvPr/>
        </p:nvSpPr>
        <p:spPr>
          <a:xfrm>
            <a:off x="7871713" y="4837569"/>
            <a:ext cx="26661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dirty="0">
                <a:latin typeface="Bodoni MT" panose="02070603080606020203" pitchFamily="18" charset="77"/>
              </a:rPr>
              <a:t>Projecten</a:t>
            </a:r>
          </a:p>
        </p:txBody>
      </p:sp>
    </p:spTree>
    <p:extLst>
      <p:ext uri="{BB962C8B-B14F-4D97-AF65-F5344CB8AC3E}">
        <p14:creationId xmlns:p14="http://schemas.microsoft.com/office/powerpoint/2010/main" val="736700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imburgs Sprookjesboek 'De schat van Limburg'">
            <a:extLst>
              <a:ext uri="{FF2B5EF4-FFF2-40B4-BE49-F238E27FC236}">
                <a16:creationId xmlns:a16="http://schemas.microsoft.com/office/drawing/2014/main" id="{FC27E579-4907-E49C-6EBD-049DEF2CA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8535" y="643467"/>
            <a:ext cx="394152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2AAAD2D9-B521-74FD-399B-2F25CB9EB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49" t="9011" r="56507" b="71712"/>
          <a:stretch/>
        </p:blipFill>
        <p:spPr>
          <a:xfrm>
            <a:off x="6256865" y="1095203"/>
            <a:ext cx="5291667" cy="466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0471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183</Words>
  <Application>Microsoft Macintosh PowerPoint</Application>
  <PresentationFormat>Breedbeeld</PresentationFormat>
  <Paragraphs>59</Paragraphs>
  <Slides>13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Arial</vt:lpstr>
      <vt:lpstr>Bodoni MT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 en P Hickey</dc:creator>
  <cp:lastModifiedBy>M en P Hickey</cp:lastModifiedBy>
  <cp:revision>6</cp:revision>
  <dcterms:created xsi:type="dcterms:W3CDTF">2025-06-30T10:54:25Z</dcterms:created>
  <dcterms:modified xsi:type="dcterms:W3CDTF">2025-08-22T12:26:05Z</dcterms:modified>
</cp:coreProperties>
</file>